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8" r:id="rId4"/>
    <p:sldId id="261" r:id="rId5"/>
    <p:sldId id="262" r:id="rId6"/>
    <p:sldId id="256" r:id="rId7"/>
    <p:sldId id="263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66"/>
    <a:srgbClr val="D7C2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C701B-4660-4BC8-A46E-EE71D7A5E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76BD6-54E8-418B-81E9-414E523B5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3E1F0-CE57-4572-875D-5E2C68D4A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BA27-10C5-4AF9-A5B9-695043DA7DFB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91359-2C37-4C84-AC1B-F2465D66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02AD1-6ED1-4F1E-A35C-3FDC4C24F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C880E-75D0-4311-8043-75F461AC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225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019FC-7C83-4CB9-A187-0A13ABED3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36A78-C123-4E80-94FF-F2B285AE85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62583-9B0C-4F04-A504-AFF0DC780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BA27-10C5-4AF9-A5B9-695043DA7DFB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85A0D-A8E6-4652-8688-828EF3EBA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64429-5DF1-4E00-A522-BB05F9A9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C880E-75D0-4311-8043-75F461AC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0156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04892E-4070-4BDD-82E1-70593703F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663F6-EFEE-40D6-9D5B-82E134CC2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831E4-EE2E-42F6-9CA4-E69C8D0E9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BA27-10C5-4AF9-A5B9-695043DA7DFB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42B51-4D49-42CB-BDDC-90CF453B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C0C41-B12D-4F28-8F16-A4CC2FE1E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C880E-75D0-4311-8043-75F461AC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1340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8D0F-9DCA-4A24-8381-D7726DF76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28231-3CAA-4D8F-A5DB-84216C3A8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C7278-001C-481B-9566-029410FB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BA27-10C5-4AF9-A5B9-695043DA7DFB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3B929-8F5F-4C00-BCC4-CEAA22912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EC4F8-3D25-440A-ABE6-1EF24F545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C880E-75D0-4311-8043-75F461AC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948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F181-FB5E-49CF-9D6E-B35E06E94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16666-39DB-407E-B19A-809442627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98393-990A-4E2B-9EDD-D38C4B418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BA27-10C5-4AF9-A5B9-695043DA7DFB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0DAFF-014F-4E53-A1B7-C9226C943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F28EA-C5FC-432C-9B5C-386FB123F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C880E-75D0-4311-8043-75F461AC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5304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3185D-1C8D-4608-AF6F-46543373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466B9-385A-4D76-AAAD-E8202C48F4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C8055-180E-4D2E-9AA1-74AB7416D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BF2FF-800B-420A-8474-93EC2149E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BA27-10C5-4AF9-A5B9-695043DA7DFB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00971-E3CB-4EB1-9D33-E22788C7D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CC0EE-35EB-443D-BEA7-6F137A577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C880E-75D0-4311-8043-75F461AC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9134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6CE8A-0422-4F37-93AC-13AAF9E1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60480-4DA7-4E86-AC6D-8E1FB19EE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18B77-64F3-4803-AB78-F1D388331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3E7211-11B4-4656-9FE6-0D1C2AF5DD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2ABF2B-616C-4046-B24C-7930E8ED3D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2C54F5-D256-4102-9EAD-1407D0DFF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BA27-10C5-4AF9-A5B9-695043DA7DFB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20BF92-09F6-4C7B-853C-D78484E66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F1136E-B1F3-4DB8-BFA1-8AC4AF67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C880E-75D0-4311-8043-75F461AC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3376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35DD5-A247-47B6-9519-10039C85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E29CF9-2FC7-4D44-8286-F7750471A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BA27-10C5-4AF9-A5B9-695043DA7DFB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258613-BEE9-48C4-9887-4ED14D5BA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0A07C-1B1D-465C-939E-FC80A21C0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C880E-75D0-4311-8043-75F461AC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786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7ABBBB-4DA8-40E2-8245-6B09AE312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BA27-10C5-4AF9-A5B9-695043DA7DFB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C08001-EDCC-4C64-8813-9C7F3F08C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6F390-262B-4F87-A3CA-B7ABA5BC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C880E-75D0-4311-8043-75F461AC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6211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8139-79D3-4BB3-9A66-1A609F5C1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A759E-4B67-4E6D-8FAF-8A99E3B96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87EDA-A22E-47F5-B35F-D38B717CA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4847C-345B-4A00-B3F8-9B04B6428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BA27-10C5-4AF9-A5B9-695043DA7DFB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AFE74-A0D7-4D30-84D9-6E1D452A7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3FEEE-28AE-4C4F-A24F-7703F5BEF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C880E-75D0-4311-8043-75F461AC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958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89D5C-56F3-43E2-B52B-61C137769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BB8470-3198-4862-BF3C-29C3BE31B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B8206-D752-4678-BF26-0BD5A5DB3C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716D5-9F87-472E-8E6F-8A7BCD55F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BA27-10C5-4AF9-A5B9-695043DA7DFB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E4DF18-D73B-42D5-9D2B-F4053F700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E148A-1002-4761-8310-7452CFB27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C880E-75D0-4311-8043-75F461AC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758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BF8713-0F1F-4582-B371-8D185D25A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DE2C0-2392-4F0B-BDC3-6CD33424B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379D6-62F7-48A4-9BC8-EE861F0A2A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7BA27-10C5-4AF9-A5B9-695043DA7DFB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97AF4-560B-4CFB-A346-30BBD38C8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AF02D-F3E0-4CB4-ABA1-C9246770B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C880E-75D0-4311-8043-75F461AC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213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sv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sv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1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DE5E18-AFDD-4CE4-B358-EFEA357A3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51" y="1408226"/>
            <a:ext cx="5892149" cy="4041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2CC83C-021A-4CF8-84D1-F98D9297F1AD}"/>
              </a:ext>
            </a:extLst>
          </p:cNvPr>
          <p:cNvSpPr txBox="1"/>
          <p:nvPr/>
        </p:nvSpPr>
        <p:spPr>
          <a:xfrm>
            <a:off x="7004113" y="2906995"/>
            <a:ext cx="4757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Imagine que ...</a:t>
            </a:r>
          </a:p>
        </p:txBody>
      </p:sp>
    </p:spTree>
    <p:extLst>
      <p:ext uri="{BB962C8B-B14F-4D97-AF65-F5344CB8AC3E}">
        <p14:creationId xmlns:p14="http://schemas.microsoft.com/office/powerpoint/2010/main" val="103729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2B8EB7-9302-446C-B265-8CED2D76440D}"/>
              </a:ext>
            </a:extLst>
          </p:cNvPr>
          <p:cNvCxnSpPr>
            <a:cxnSpLocks/>
          </p:cNvCxnSpPr>
          <p:nvPr/>
        </p:nvCxnSpPr>
        <p:spPr>
          <a:xfrm>
            <a:off x="483381" y="36513"/>
            <a:ext cx="0" cy="6858000"/>
          </a:xfrm>
          <a:prstGeom prst="line">
            <a:avLst/>
          </a:prstGeom>
          <a:ln w="44450" cap="rnd">
            <a:solidFill>
              <a:schemeClr val="tx1">
                <a:lumMod val="65000"/>
                <a:lumOff val="35000"/>
                <a:alpha val="76000"/>
              </a:schemeClr>
            </a:solidFill>
            <a:rou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B263A99-FAD8-485B-9ACB-25FC8B62A40F}"/>
              </a:ext>
            </a:extLst>
          </p:cNvPr>
          <p:cNvSpPr/>
          <p:nvPr/>
        </p:nvSpPr>
        <p:spPr>
          <a:xfrm>
            <a:off x="89997" y="3516420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91F887-A16F-49BD-99DD-644E7CBBE61F}"/>
              </a:ext>
            </a:extLst>
          </p:cNvPr>
          <p:cNvSpPr/>
          <p:nvPr/>
        </p:nvSpPr>
        <p:spPr>
          <a:xfrm>
            <a:off x="89997" y="2913669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29557-C780-4552-9010-F8506A4C8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54" t="3957" r="37806" b="49605"/>
          <a:stretch/>
        </p:blipFill>
        <p:spPr>
          <a:xfrm>
            <a:off x="10782619" y="5317561"/>
            <a:ext cx="1150714" cy="123491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E27A55-B01F-4CBA-9855-3BC87B2F3545}"/>
              </a:ext>
            </a:extLst>
          </p:cNvPr>
          <p:cNvSpPr/>
          <p:nvPr/>
        </p:nvSpPr>
        <p:spPr>
          <a:xfrm>
            <a:off x="89997" y="2310918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12F5A0-84E6-4C2A-80DB-3E5E02FCD4B7}"/>
              </a:ext>
            </a:extLst>
          </p:cNvPr>
          <p:cNvSpPr txBox="1"/>
          <p:nvPr/>
        </p:nvSpPr>
        <p:spPr>
          <a:xfrm>
            <a:off x="2305787" y="670097"/>
            <a:ext cx="1545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Problema:</a:t>
            </a:r>
          </a:p>
        </p:txBody>
      </p:sp>
      <p:pic>
        <p:nvPicPr>
          <p:cNvPr id="4" name="Graphic 3" descr="Magnifying glass">
            <a:extLst>
              <a:ext uri="{FF2B5EF4-FFF2-40B4-BE49-F238E27FC236}">
                <a16:creationId xmlns:a16="http://schemas.microsoft.com/office/drawing/2014/main" id="{A4CEF392-24CF-4BA7-8EDC-4A50D9BFA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777410" y="517669"/>
            <a:ext cx="528377" cy="6140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07EF4C-9D6B-49A3-8881-ECE1B066C832}"/>
              </a:ext>
            </a:extLst>
          </p:cNvPr>
          <p:cNvSpPr txBox="1"/>
          <p:nvPr/>
        </p:nvSpPr>
        <p:spPr>
          <a:xfrm>
            <a:off x="3851776" y="656085"/>
            <a:ext cx="5844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Falta de logística no processo de Order picking: preparação, separação e coleta de pedidos. Ineficiência na entrega para a plataforma.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FFD989-30CB-4871-A6C6-5E13AAD25BC2}"/>
              </a:ext>
            </a:extLst>
          </p:cNvPr>
          <p:cNvCxnSpPr>
            <a:cxnSpLocks/>
          </p:cNvCxnSpPr>
          <p:nvPr/>
        </p:nvCxnSpPr>
        <p:spPr>
          <a:xfrm>
            <a:off x="1777410" y="1131762"/>
            <a:ext cx="2145712" cy="0"/>
          </a:xfrm>
          <a:prstGeom prst="line">
            <a:avLst/>
          </a:prstGeom>
          <a:ln w="12700">
            <a:solidFill>
              <a:srgbClr val="B6B4B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02C7DA0-E56A-4FEE-B492-4B5C0E1C59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3975" t="14433" r="13283" b="22462"/>
          <a:stretch/>
        </p:blipFill>
        <p:spPr>
          <a:xfrm>
            <a:off x="8182840" y="1895644"/>
            <a:ext cx="1513556" cy="1328544"/>
          </a:xfrm>
          <a:prstGeom prst="rect">
            <a:avLst/>
          </a:prstGeom>
        </p:spPr>
      </p:pic>
      <p:pic>
        <p:nvPicPr>
          <p:cNvPr id="2052" name="Picture 4" descr="Resultado de imagem para logo de estoque">
            <a:extLst>
              <a:ext uri="{FF2B5EF4-FFF2-40B4-BE49-F238E27FC236}">
                <a16:creationId xmlns:a16="http://schemas.microsoft.com/office/drawing/2014/main" id="{39D4A6EF-37EB-41A3-8F7C-47645E7F6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021" y="1895644"/>
            <a:ext cx="1513557" cy="132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 descr="Arrow: Slight curve">
            <a:extLst>
              <a:ext uri="{FF2B5EF4-FFF2-40B4-BE49-F238E27FC236}">
                <a16:creationId xmlns:a16="http://schemas.microsoft.com/office/drawing/2014/main" id="{B3B8E9B7-21E5-4EDF-BDBA-600D29DDB1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50445" y="2102716"/>
            <a:ext cx="1756528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5F9EA92-8620-4FDD-BE85-C6B24EB0577F}"/>
              </a:ext>
            </a:extLst>
          </p:cNvPr>
          <p:cNvSpPr txBox="1"/>
          <p:nvPr/>
        </p:nvSpPr>
        <p:spPr>
          <a:xfrm>
            <a:off x="6600894" y="2292603"/>
            <a:ext cx="455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58B166-7175-43FA-9CCE-DA023F333A93}"/>
              </a:ext>
            </a:extLst>
          </p:cNvPr>
          <p:cNvSpPr txBox="1"/>
          <p:nvPr/>
        </p:nvSpPr>
        <p:spPr>
          <a:xfrm>
            <a:off x="2305786" y="3873758"/>
            <a:ext cx="1545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Hipótese:</a:t>
            </a:r>
          </a:p>
        </p:txBody>
      </p:sp>
      <p:pic>
        <p:nvPicPr>
          <p:cNvPr id="29" name="Graphic 28" descr="Lightbulb">
            <a:extLst>
              <a:ext uri="{FF2B5EF4-FFF2-40B4-BE49-F238E27FC236}">
                <a16:creationId xmlns:a16="http://schemas.microsoft.com/office/drawing/2014/main" id="{025153B2-D4B1-4564-BC5D-8B9FB5CA8B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7410" y="3721330"/>
            <a:ext cx="528376" cy="6140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48C637D-51F2-4B0A-B4B2-00384F0C8994}"/>
              </a:ext>
            </a:extLst>
          </p:cNvPr>
          <p:cNvCxnSpPr>
            <a:cxnSpLocks/>
          </p:cNvCxnSpPr>
          <p:nvPr/>
        </p:nvCxnSpPr>
        <p:spPr>
          <a:xfrm>
            <a:off x="1881297" y="4335423"/>
            <a:ext cx="2145712" cy="0"/>
          </a:xfrm>
          <a:prstGeom prst="line">
            <a:avLst/>
          </a:prstGeom>
          <a:ln w="12700">
            <a:solidFill>
              <a:srgbClr val="B6B4B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F35917F-20FA-46AD-939E-316E2945F2C9}"/>
              </a:ext>
            </a:extLst>
          </p:cNvPr>
          <p:cNvSpPr txBox="1"/>
          <p:nvPr/>
        </p:nvSpPr>
        <p:spPr>
          <a:xfrm>
            <a:off x="3961021" y="3632750"/>
            <a:ext cx="573537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rgbClr val="D7C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Automatização do processo de atribuição das tarefas; </a:t>
            </a:r>
          </a:p>
          <a:p>
            <a:pPr algn="just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solidFill>
                  <a:srgbClr val="D7C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pt-BR" sz="1600" b="1" dirty="0">
                <a:solidFill>
                  <a:srgbClr val="D7C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Localização dos materiais e reorganização  no processo de amarzenagem; </a:t>
            </a:r>
          </a:p>
          <a:p>
            <a:pPr algn="just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solidFill>
                  <a:srgbClr val="D7C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pt-BR" sz="1600" b="1" dirty="0">
                <a:solidFill>
                  <a:srgbClr val="D7C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Junção de Pick e separação; </a:t>
            </a:r>
          </a:p>
          <a:p>
            <a:pPr algn="just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pt-BR" sz="1600" b="1" dirty="0">
                <a:solidFill>
                  <a:srgbClr val="D7C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Resultado esperado: 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aumento da eficiência durante todo o processo.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E81622B-EFB5-435F-93ED-BA146B113EF0}"/>
              </a:ext>
            </a:extLst>
          </p:cNvPr>
          <p:cNvCxnSpPr>
            <a:cxnSpLocks/>
          </p:cNvCxnSpPr>
          <p:nvPr/>
        </p:nvCxnSpPr>
        <p:spPr>
          <a:xfrm>
            <a:off x="4027009" y="3465513"/>
            <a:ext cx="5258083" cy="0"/>
          </a:xfrm>
          <a:prstGeom prst="line">
            <a:avLst/>
          </a:prstGeom>
          <a:ln w="12700">
            <a:solidFill>
              <a:srgbClr val="B6B4B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32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2B8EB7-9302-446C-B265-8CED2D76440D}"/>
              </a:ext>
            </a:extLst>
          </p:cNvPr>
          <p:cNvCxnSpPr>
            <a:cxnSpLocks/>
          </p:cNvCxnSpPr>
          <p:nvPr/>
        </p:nvCxnSpPr>
        <p:spPr>
          <a:xfrm>
            <a:off x="483381" y="36513"/>
            <a:ext cx="0" cy="6858000"/>
          </a:xfrm>
          <a:prstGeom prst="line">
            <a:avLst/>
          </a:prstGeom>
          <a:ln w="44450" cap="rnd">
            <a:solidFill>
              <a:schemeClr val="tx1">
                <a:lumMod val="65000"/>
                <a:lumOff val="35000"/>
                <a:alpha val="76000"/>
              </a:schemeClr>
            </a:solidFill>
            <a:rou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B263A99-FAD8-485B-9ACB-25FC8B62A40F}"/>
              </a:ext>
            </a:extLst>
          </p:cNvPr>
          <p:cNvSpPr/>
          <p:nvPr/>
        </p:nvSpPr>
        <p:spPr>
          <a:xfrm>
            <a:off x="89997" y="3516420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91F887-A16F-49BD-99DD-644E7CBBE61F}"/>
              </a:ext>
            </a:extLst>
          </p:cNvPr>
          <p:cNvSpPr/>
          <p:nvPr/>
        </p:nvSpPr>
        <p:spPr>
          <a:xfrm>
            <a:off x="89997" y="2913669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29557-C780-4552-9010-F8506A4C8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54" t="3957" r="37806" b="49605"/>
          <a:stretch/>
        </p:blipFill>
        <p:spPr>
          <a:xfrm>
            <a:off x="10782619" y="5317561"/>
            <a:ext cx="1150714" cy="123491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E27A55-B01F-4CBA-9855-3BC87B2F3545}"/>
              </a:ext>
            </a:extLst>
          </p:cNvPr>
          <p:cNvSpPr/>
          <p:nvPr/>
        </p:nvSpPr>
        <p:spPr>
          <a:xfrm>
            <a:off x="89997" y="2310918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12F5A0-84E6-4C2A-80DB-3E5E02FCD4B7}"/>
              </a:ext>
            </a:extLst>
          </p:cNvPr>
          <p:cNvSpPr txBox="1"/>
          <p:nvPr/>
        </p:nvSpPr>
        <p:spPr>
          <a:xfrm>
            <a:off x="2305788" y="670097"/>
            <a:ext cx="1294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Solução: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7EF4C-9D6B-49A3-8881-ECE1B066C832}"/>
              </a:ext>
            </a:extLst>
          </p:cNvPr>
          <p:cNvSpPr txBox="1"/>
          <p:nvPr/>
        </p:nvSpPr>
        <p:spPr>
          <a:xfrm>
            <a:off x="3851776" y="656085"/>
            <a:ext cx="58446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dirty="0">
                <a:solidFill>
                  <a:srgbClr val="D7C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1)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Sistema de gamification para técnicos e operadores logísticos no processo de armazenagem, pick e separação de material.</a:t>
            </a:r>
          </a:p>
          <a:p>
            <a:pPr algn="just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dirty="0">
                <a:solidFill>
                  <a:srgbClr val="D7C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2)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Monitoramento por câmeras e modelagem 3D com realidade aumentada do galpão e colaboradores presentes no processo.</a:t>
            </a:r>
          </a:p>
          <a:p>
            <a:pPr algn="just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dirty="0">
                <a:solidFill>
                  <a:srgbClr val="D7C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3) 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Localização de materiais no galpão e ao longo do processo por RFId, QR-Code, ou código de barras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FFD989-30CB-4871-A6C6-5E13AAD25BC2}"/>
              </a:ext>
            </a:extLst>
          </p:cNvPr>
          <p:cNvCxnSpPr>
            <a:cxnSpLocks/>
          </p:cNvCxnSpPr>
          <p:nvPr/>
        </p:nvCxnSpPr>
        <p:spPr>
          <a:xfrm>
            <a:off x="1777410" y="1131762"/>
            <a:ext cx="2145712" cy="0"/>
          </a:xfrm>
          <a:prstGeom prst="line">
            <a:avLst/>
          </a:prstGeom>
          <a:ln w="12700">
            <a:solidFill>
              <a:srgbClr val="B6B4B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Head with gears">
            <a:extLst>
              <a:ext uri="{FF2B5EF4-FFF2-40B4-BE49-F238E27FC236}">
                <a16:creationId xmlns:a16="http://schemas.microsoft.com/office/drawing/2014/main" id="{680547F6-CFCB-4246-9C56-4F3C2CF80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7409" y="544122"/>
            <a:ext cx="528376" cy="61408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078002-9B43-41F3-8F7C-0B1B2D0A7DAF}"/>
              </a:ext>
            </a:extLst>
          </p:cNvPr>
          <p:cNvCxnSpPr>
            <a:cxnSpLocks/>
          </p:cNvCxnSpPr>
          <p:nvPr/>
        </p:nvCxnSpPr>
        <p:spPr>
          <a:xfrm>
            <a:off x="3851776" y="3465513"/>
            <a:ext cx="5258083" cy="0"/>
          </a:xfrm>
          <a:prstGeom prst="line">
            <a:avLst/>
          </a:prstGeom>
          <a:ln w="12700">
            <a:solidFill>
              <a:srgbClr val="B6B4B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33FC8F4-0D87-4E1B-8730-F83449DED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3211" y="4288288"/>
            <a:ext cx="4625577" cy="24717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C4F60B-0B45-44C4-803F-047A36795911}"/>
              </a:ext>
            </a:extLst>
          </p:cNvPr>
          <p:cNvSpPr txBox="1"/>
          <p:nvPr/>
        </p:nvSpPr>
        <p:spPr>
          <a:xfrm>
            <a:off x="2458187" y="3678823"/>
            <a:ext cx="2990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Potencial da Solução: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9BAD26-757A-4C0C-BEF3-0309BC59153B}"/>
              </a:ext>
            </a:extLst>
          </p:cNvPr>
          <p:cNvCxnSpPr>
            <a:cxnSpLocks/>
          </p:cNvCxnSpPr>
          <p:nvPr/>
        </p:nvCxnSpPr>
        <p:spPr>
          <a:xfrm>
            <a:off x="1929810" y="4140488"/>
            <a:ext cx="3518880" cy="0"/>
          </a:xfrm>
          <a:prstGeom prst="line">
            <a:avLst/>
          </a:prstGeom>
          <a:ln w="12700">
            <a:solidFill>
              <a:srgbClr val="B6B4B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Head with gears">
            <a:extLst>
              <a:ext uri="{FF2B5EF4-FFF2-40B4-BE49-F238E27FC236}">
                <a16:creationId xmlns:a16="http://schemas.microsoft.com/office/drawing/2014/main" id="{6D1DB6AB-C5E1-4927-AF8A-18C92BCCB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9809" y="3552848"/>
            <a:ext cx="528376" cy="61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6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2B8EB7-9302-446C-B265-8CED2D76440D}"/>
              </a:ext>
            </a:extLst>
          </p:cNvPr>
          <p:cNvCxnSpPr>
            <a:cxnSpLocks/>
          </p:cNvCxnSpPr>
          <p:nvPr/>
        </p:nvCxnSpPr>
        <p:spPr>
          <a:xfrm>
            <a:off x="483381" y="36513"/>
            <a:ext cx="0" cy="6858000"/>
          </a:xfrm>
          <a:prstGeom prst="line">
            <a:avLst/>
          </a:prstGeom>
          <a:ln w="44450" cap="rnd">
            <a:solidFill>
              <a:schemeClr val="tx1">
                <a:lumMod val="65000"/>
                <a:lumOff val="35000"/>
                <a:alpha val="76000"/>
              </a:schemeClr>
            </a:solidFill>
            <a:rou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B263A99-FAD8-485B-9ACB-25FC8B62A40F}"/>
              </a:ext>
            </a:extLst>
          </p:cNvPr>
          <p:cNvSpPr/>
          <p:nvPr/>
        </p:nvSpPr>
        <p:spPr>
          <a:xfrm>
            <a:off x="89997" y="3516420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91F887-A16F-49BD-99DD-644E7CBBE61F}"/>
              </a:ext>
            </a:extLst>
          </p:cNvPr>
          <p:cNvSpPr/>
          <p:nvPr/>
        </p:nvSpPr>
        <p:spPr>
          <a:xfrm>
            <a:off x="89997" y="2913669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29557-C780-4552-9010-F8506A4C8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54" t="3957" r="37806" b="49605"/>
          <a:stretch/>
        </p:blipFill>
        <p:spPr>
          <a:xfrm>
            <a:off x="10782619" y="5317561"/>
            <a:ext cx="1150714" cy="123491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E27A55-B01F-4CBA-9855-3BC87B2F3545}"/>
              </a:ext>
            </a:extLst>
          </p:cNvPr>
          <p:cNvSpPr/>
          <p:nvPr/>
        </p:nvSpPr>
        <p:spPr>
          <a:xfrm>
            <a:off x="89997" y="2310918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C04732-3076-49F2-93B9-977219373E66}"/>
              </a:ext>
            </a:extLst>
          </p:cNvPr>
          <p:cNvSpPr txBox="1"/>
          <p:nvPr/>
        </p:nvSpPr>
        <p:spPr>
          <a:xfrm>
            <a:off x="2173375" y="733083"/>
            <a:ext cx="3199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21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Fluxograma Otimizado: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59997D-4ED9-4D18-B41A-2A95E1CBA316}"/>
              </a:ext>
            </a:extLst>
          </p:cNvPr>
          <p:cNvCxnSpPr>
            <a:cxnSpLocks/>
          </p:cNvCxnSpPr>
          <p:nvPr/>
        </p:nvCxnSpPr>
        <p:spPr>
          <a:xfrm>
            <a:off x="1777410" y="1131762"/>
            <a:ext cx="3595866" cy="0"/>
          </a:xfrm>
          <a:prstGeom prst="line">
            <a:avLst/>
          </a:prstGeom>
          <a:ln w="12700">
            <a:solidFill>
              <a:srgbClr val="B6B4B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Gears">
            <a:extLst>
              <a:ext uri="{FF2B5EF4-FFF2-40B4-BE49-F238E27FC236}">
                <a16:creationId xmlns:a16="http://schemas.microsoft.com/office/drawing/2014/main" id="{9986A9B8-0015-4FB9-B976-1AE6CECF4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1674" y="574785"/>
            <a:ext cx="528370" cy="5876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A3B30F-E93D-4149-BC3A-754B4CC8F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388" y="1320721"/>
            <a:ext cx="9802221" cy="50989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199FF1-6DBB-45A1-9629-C0858D54F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948" y="2446894"/>
            <a:ext cx="597460" cy="499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C20303-9BE5-4AA9-92C0-6C81AD79B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366" y="1811003"/>
            <a:ext cx="670432" cy="4999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C12CE0-39BA-44D9-90CF-B1A80764C78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5104" t="78381" r="22430" b="7371"/>
          <a:stretch/>
        </p:blipFill>
        <p:spPr>
          <a:xfrm>
            <a:off x="3890366" y="3870186"/>
            <a:ext cx="597460" cy="521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4E4189-9161-4354-8766-48E9920D96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75" t="13689" r="82693" b="68171"/>
          <a:stretch/>
        </p:blipFill>
        <p:spPr>
          <a:xfrm>
            <a:off x="5194129" y="2446894"/>
            <a:ext cx="597460" cy="5219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D9ABDE-EC48-4F6F-932F-80E57E45C0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8311" t="29049" r="29801" b="54405"/>
          <a:stretch/>
        </p:blipFill>
        <p:spPr>
          <a:xfrm>
            <a:off x="6639183" y="4030742"/>
            <a:ext cx="597460" cy="521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BCF99C-F32E-4782-B8D6-D76A5C3244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185" t="75623" r="56902" b="9363"/>
          <a:stretch/>
        </p:blipFill>
        <p:spPr>
          <a:xfrm>
            <a:off x="8102609" y="2560876"/>
            <a:ext cx="597460" cy="5219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D386AA-CBC1-4310-87D6-F1B6911ADF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3882" y="5435101"/>
            <a:ext cx="670618" cy="4999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E0F8F6-C694-42EC-9DB9-C71B9D0EA0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5362" y="4838919"/>
            <a:ext cx="597459" cy="47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6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2B8EB7-9302-446C-B265-8CED2D76440D}"/>
              </a:ext>
            </a:extLst>
          </p:cNvPr>
          <p:cNvCxnSpPr>
            <a:cxnSpLocks/>
          </p:cNvCxnSpPr>
          <p:nvPr/>
        </p:nvCxnSpPr>
        <p:spPr>
          <a:xfrm>
            <a:off x="483381" y="36513"/>
            <a:ext cx="0" cy="6858000"/>
          </a:xfrm>
          <a:prstGeom prst="line">
            <a:avLst/>
          </a:prstGeom>
          <a:ln w="44450" cap="rnd">
            <a:solidFill>
              <a:schemeClr val="tx1">
                <a:lumMod val="65000"/>
                <a:lumOff val="35000"/>
                <a:alpha val="76000"/>
              </a:schemeClr>
            </a:solidFill>
            <a:rou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B263A99-FAD8-485B-9ACB-25FC8B62A40F}"/>
              </a:ext>
            </a:extLst>
          </p:cNvPr>
          <p:cNvSpPr/>
          <p:nvPr/>
        </p:nvSpPr>
        <p:spPr>
          <a:xfrm>
            <a:off x="89997" y="3516420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91F887-A16F-49BD-99DD-644E7CBBE61F}"/>
              </a:ext>
            </a:extLst>
          </p:cNvPr>
          <p:cNvSpPr/>
          <p:nvPr/>
        </p:nvSpPr>
        <p:spPr>
          <a:xfrm>
            <a:off x="89997" y="2913669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29557-C780-4552-9010-F8506A4C8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54" t="3957" r="37806" b="49605"/>
          <a:stretch/>
        </p:blipFill>
        <p:spPr>
          <a:xfrm>
            <a:off x="10782619" y="5317561"/>
            <a:ext cx="1150714" cy="123491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E27A55-B01F-4CBA-9855-3BC87B2F3545}"/>
              </a:ext>
            </a:extLst>
          </p:cNvPr>
          <p:cNvSpPr/>
          <p:nvPr/>
        </p:nvSpPr>
        <p:spPr>
          <a:xfrm>
            <a:off x="89997" y="2310918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C04732-3076-49F2-93B9-977219373E66}"/>
              </a:ext>
            </a:extLst>
          </p:cNvPr>
          <p:cNvSpPr txBox="1"/>
          <p:nvPr/>
        </p:nvSpPr>
        <p:spPr>
          <a:xfrm>
            <a:off x="2173376" y="582265"/>
            <a:ext cx="1767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Viabilidade: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59997D-4ED9-4D18-B41A-2A95E1CBA316}"/>
              </a:ext>
            </a:extLst>
          </p:cNvPr>
          <p:cNvCxnSpPr>
            <a:cxnSpLocks/>
          </p:cNvCxnSpPr>
          <p:nvPr/>
        </p:nvCxnSpPr>
        <p:spPr>
          <a:xfrm>
            <a:off x="1777410" y="980944"/>
            <a:ext cx="2162993" cy="0"/>
          </a:xfrm>
          <a:prstGeom prst="line">
            <a:avLst/>
          </a:prstGeom>
          <a:ln w="12700">
            <a:solidFill>
              <a:srgbClr val="B6B4B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Statistics">
            <a:extLst>
              <a:ext uri="{FF2B5EF4-FFF2-40B4-BE49-F238E27FC236}">
                <a16:creationId xmlns:a16="http://schemas.microsoft.com/office/drawing/2014/main" id="{CABEB662-4E09-42BC-9A4F-C99C971B9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0842" y="454628"/>
            <a:ext cx="450034" cy="556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4F6396-010D-472B-97D2-5C8CBE409B7F}"/>
              </a:ext>
            </a:extLst>
          </p:cNvPr>
          <p:cNvSpPr txBox="1"/>
          <p:nvPr/>
        </p:nvSpPr>
        <p:spPr>
          <a:xfrm>
            <a:off x="3944132" y="780574"/>
            <a:ext cx="5608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D7C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Custo de Exploração: </a:t>
            </a:r>
            <a:r>
              <a:rPr lang="pt-BR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BI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solidFill>
                  <a:srgbClr val="D7C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Perdas com Paradas Não Programadas: </a:t>
            </a:r>
            <a:r>
              <a:rPr lang="pt-BR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4.7 BI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solidFill>
                  <a:srgbClr val="D7C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pt-BR" b="1" dirty="0">
                <a:solidFill>
                  <a:srgbClr val="D7C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Gastos Com Estoque: </a:t>
            </a:r>
            <a:r>
              <a:rPr lang="pt-BR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7.2 Bi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0FA374-5E16-48BD-A946-39E5801188CC}"/>
              </a:ext>
            </a:extLst>
          </p:cNvPr>
          <p:cNvSpPr txBox="1"/>
          <p:nvPr/>
        </p:nvSpPr>
        <p:spPr>
          <a:xfrm>
            <a:off x="2174944" y="3760672"/>
            <a:ext cx="1767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Conclusão: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12F649-C321-48F8-9AC4-6633536A0614}"/>
              </a:ext>
            </a:extLst>
          </p:cNvPr>
          <p:cNvCxnSpPr>
            <a:cxnSpLocks/>
          </p:cNvCxnSpPr>
          <p:nvPr/>
        </p:nvCxnSpPr>
        <p:spPr>
          <a:xfrm>
            <a:off x="1778978" y="4159351"/>
            <a:ext cx="2162993" cy="0"/>
          </a:xfrm>
          <a:prstGeom prst="line">
            <a:avLst/>
          </a:prstGeom>
          <a:ln w="12700">
            <a:solidFill>
              <a:srgbClr val="B6B4B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Statistics">
            <a:extLst>
              <a:ext uri="{FF2B5EF4-FFF2-40B4-BE49-F238E27FC236}">
                <a16:creationId xmlns:a16="http://schemas.microsoft.com/office/drawing/2014/main" id="{6A1F2344-0D9A-4973-9628-BA5EDABEE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2410" y="3633035"/>
            <a:ext cx="450034" cy="556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3517D9-6061-4A05-8108-1E37286852CE}"/>
              </a:ext>
            </a:extLst>
          </p:cNvPr>
          <p:cNvSpPr txBox="1"/>
          <p:nvPr/>
        </p:nvSpPr>
        <p:spPr>
          <a:xfrm>
            <a:off x="3629320" y="4482516"/>
            <a:ext cx="5467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0021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Economia de tempo.</a:t>
            </a:r>
          </a:p>
          <a:p>
            <a:pPr algn="ctr"/>
            <a:endParaRPr lang="pt-BR" b="1" dirty="0">
              <a:solidFill>
                <a:srgbClr val="0021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b="1" dirty="0">
                <a:solidFill>
                  <a:srgbClr val="0021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</a:p>
          <a:p>
            <a:pPr algn="ctr"/>
            <a:endParaRPr lang="pt-BR" b="1" dirty="0">
              <a:solidFill>
                <a:srgbClr val="0021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b="1" dirty="0">
                <a:solidFill>
                  <a:srgbClr val="0021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Até 20% de otimização no gasto com o estoque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CABD08-4505-48E2-B60C-6F8B9EB2BC8D}"/>
              </a:ext>
            </a:extLst>
          </p:cNvPr>
          <p:cNvCxnSpPr>
            <a:cxnSpLocks/>
          </p:cNvCxnSpPr>
          <p:nvPr/>
        </p:nvCxnSpPr>
        <p:spPr>
          <a:xfrm>
            <a:off x="4027009" y="3465513"/>
            <a:ext cx="5258083" cy="0"/>
          </a:xfrm>
          <a:prstGeom prst="line">
            <a:avLst/>
          </a:prstGeom>
          <a:ln w="12700">
            <a:solidFill>
              <a:srgbClr val="B6B4B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72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2B8EB7-9302-446C-B265-8CED2D76440D}"/>
              </a:ext>
            </a:extLst>
          </p:cNvPr>
          <p:cNvCxnSpPr>
            <a:cxnSpLocks/>
          </p:cNvCxnSpPr>
          <p:nvPr/>
        </p:nvCxnSpPr>
        <p:spPr>
          <a:xfrm>
            <a:off x="483381" y="36513"/>
            <a:ext cx="0" cy="6858000"/>
          </a:xfrm>
          <a:prstGeom prst="line">
            <a:avLst/>
          </a:prstGeom>
          <a:ln w="44450" cap="rnd">
            <a:solidFill>
              <a:schemeClr val="tx1">
                <a:lumMod val="65000"/>
                <a:lumOff val="35000"/>
                <a:alpha val="76000"/>
              </a:schemeClr>
            </a:solidFill>
            <a:rou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B263A99-FAD8-485B-9ACB-25FC8B62A40F}"/>
              </a:ext>
            </a:extLst>
          </p:cNvPr>
          <p:cNvSpPr/>
          <p:nvPr/>
        </p:nvSpPr>
        <p:spPr>
          <a:xfrm>
            <a:off x="89997" y="3516420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91F887-A16F-49BD-99DD-644E7CBBE61F}"/>
              </a:ext>
            </a:extLst>
          </p:cNvPr>
          <p:cNvSpPr/>
          <p:nvPr/>
        </p:nvSpPr>
        <p:spPr>
          <a:xfrm>
            <a:off x="89997" y="2913669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29557-C780-4552-9010-F8506A4C8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4" t="3957" r="7801" b="26914"/>
          <a:stretch/>
        </p:blipFill>
        <p:spPr>
          <a:xfrm>
            <a:off x="1870457" y="1215714"/>
            <a:ext cx="8845935" cy="410200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E27A55-B01F-4CBA-9855-3BC87B2F3545}"/>
              </a:ext>
            </a:extLst>
          </p:cNvPr>
          <p:cNvSpPr/>
          <p:nvPr/>
        </p:nvSpPr>
        <p:spPr>
          <a:xfrm>
            <a:off x="89997" y="2310918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3EDD2-8354-4947-A5A3-F562FAA769BE}"/>
              </a:ext>
            </a:extLst>
          </p:cNvPr>
          <p:cNvSpPr txBox="1"/>
          <p:nvPr/>
        </p:nvSpPr>
        <p:spPr>
          <a:xfrm>
            <a:off x="10250005" y="305528"/>
            <a:ext cx="106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D7C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Group: 8</a:t>
            </a:r>
          </a:p>
        </p:txBody>
      </p:sp>
    </p:spTree>
    <p:extLst>
      <p:ext uri="{BB962C8B-B14F-4D97-AF65-F5344CB8AC3E}">
        <p14:creationId xmlns:p14="http://schemas.microsoft.com/office/powerpoint/2010/main" val="249121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B12041-2598-4439-989A-47ECD2B72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08"/>
          <a:stretch/>
        </p:blipFill>
        <p:spPr>
          <a:xfrm>
            <a:off x="669301" y="1514014"/>
            <a:ext cx="1562649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D169FA-96EC-4E35-BD8B-689113E68728}"/>
              </a:ext>
            </a:extLst>
          </p:cNvPr>
          <p:cNvSpPr txBox="1"/>
          <p:nvPr/>
        </p:nvSpPr>
        <p:spPr>
          <a:xfrm>
            <a:off x="552404" y="1037546"/>
            <a:ext cx="220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21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Aurelio Vulcão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A7A3E54-2103-4DB2-BED1-4CEDB4092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3" y="3429000"/>
            <a:ext cx="1800000" cy="180000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B80623C8-8D6D-4EE5-9162-DD7023F95277}"/>
              </a:ext>
            </a:extLst>
          </p:cNvPr>
          <p:cNvSpPr txBox="1"/>
          <p:nvPr/>
        </p:nvSpPr>
        <p:spPr>
          <a:xfrm>
            <a:off x="2954503" y="1052349"/>
            <a:ext cx="168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21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Felipe Licca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798B3B3-5097-49D0-901F-E74EF59A1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150" y="1514014"/>
            <a:ext cx="1562649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0B0087C-0AFE-404F-9C0B-0B22545BF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063" y="3429000"/>
            <a:ext cx="1800000" cy="1800000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809F8066-8BB6-4548-85FB-4635399137F3}"/>
              </a:ext>
            </a:extLst>
          </p:cNvPr>
          <p:cNvSpPr txBox="1"/>
          <p:nvPr/>
        </p:nvSpPr>
        <p:spPr>
          <a:xfrm>
            <a:off x="4961983" y="1037546"/>
            <a:ext cx="2672813" cy="426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pt-BR" sz="2400" b="1" dirty="0">
                <a:solidFill>
                  <a:srgbClr val="0021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Leonardo Pereira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91B616E-D9E7-4C47-B64E-726136FEC6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458" b="4333"/>
          <a:stretch/>
        </p:blipFill>
        <p:spPr>
          <a:xfrm>
            <a:off x="5411725" y="1570204"/>
            <a:ext cx="1613692" cy="18587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6BF2102-B35F-48C4-BA2F-3DD7BB2ECB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152" y="3614309"/>
            <a:ext cx="1800000" cy="1800000"/>
          </a:xfrm>
          <a:prstGeom prst="rect">
            <a:avLst/>
          </a:prstGeo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C33FEE06-0E87-407A-9558-870C736915DE}"/>
              </a:ext>
            </a:extLst>
          </p:cNvPr>
          <p:cNvSpPr txBox="1"/>
          <p:nvPr/>
        </p:nvSpPr>
        <p:spPr>
          <a:xfrm>
            <a:off x="7958980" y="1016812"/>
            <a:ext cx="1744866" cy="4468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2400" b="1" dirty="0">
                <a:solidFill>
                  <a:srgbClr val="0021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Bruno Assis</a:t>
            </a:r>
          </a:p>
        </p:txBody>
      </p:sp>
      <p:pic>
        <p:nvPicPr>
          <p:cNvPr id="17" name="Picture 1">
            <a:extLst>
              <a:ext uri="{FF2B5EF4-FFF2-40B4-BE49-F238E27FC236}">
                <a16:creationId xmlns:a16="http://schemas.microsoft.com/office/drawing/2014/main" id="{F71A5C2C-2084-43F0-8B76-26C0BD1743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756" b="8585"/>
          <a:stretch/>
        </p:blipFill>
        <p:spPr>
          <a:xfrm>
            <a:off x="7826387" y="1629000"/>
            <a:ext cx="1562649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6CED5BC0-79DB-4123-B5D5-2E257D18D5DE}"/>
              </a:ext>
            </a:extLst>
          </p:cNvPr>
          <p:cNvSpPr txBox="1"/>
          <p:nvPr/>
        </p:nvSpPr>
        <p:spPr>
          <a:xfrm>
            <a:off x="10028030" y="1004774"/>
            <a:ext cx="2088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21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Rodrigo Rocha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49F7CA7-2D47-4CDE-ABD9-841DD7A97A0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1134" b="7692"/>
          <a:stretch/>
        </p:blipFill>
        <p:spPr>
          <a:xfrm>
            <a:off x="10135447" y="1570204"/>
            <a:ext cx="1562649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14B7D3B4-1C8A-46F4-B3EC-BC238877B5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030" y="3487797"/>
            <a:ext cx="1800000" cy="18000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ED5201D-0DD6-4D6D-876B-A7F9C4A1A0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87" y="3594326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20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197</Words>
  <Application>Microsoft Office PowerPoint</Application>
  <PresentationFormat>Widescreen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Dubai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aurelio vulcão</dc:creator>
  <cp:lastModifiedBy>aurelio vulcão</cp:lastModifiedBy>
  <cp:revision>40</cp:revision>
  <dcterms:created xsi:type="dcterms:W3CDTF">2019-08-29T02:19:11Z</dcterms:created>
  <dcterms:modified xsi:type="dcterms:W3CDTF">2019-08-29T15:06:02Z</dcterms:modified>
</cp:coreProperties>
</file>